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81" r:id="rId8"/>
    <p:sldId id="265" r:id="rId9"/>
    <p:sldId id="282" r:id="rId10"/>
    <p:sldId id="269" r:id="rId11"/>
    <p:sldId id="283" r:id="rId12"/>
    <p:sldId id="276" r:id="rId13"/>
    <p:sldId id="27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7" autoAdjust="0"/>
  </p:normalViewPr>
  <p:slideViewPr>
    <p:cSldViewPr snapToGrid="0">
      <p:cViewPr varScale="1">
        <p:scale>
          <a:sx n="94" d="100"/>
          <a:sy n="94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9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8FAF-DF64-493C-8D93-C5E1D829B13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8545-646E-40A8-ADCF-22E9106A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147156"/>
            <a:ext cx="9387840" cy="29446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Milikonių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960121"/>
            <a:ext cx="10771216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Siekti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abipusio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grįžtamojo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ryšio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padedančio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mokytojams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pasirinkti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tinkamesnes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mokymo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strategijas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mokiniams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siekti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asmeninės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sėkmės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477520"/>
            <a:ext cx="1463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Times New Roman" panose="02020603050405020304" pitchFamily="18" charset="0"/>
            </a:endParaRPr>
          </a:p>
          <a:p>
            <a:pPr algn="ctr"/>
            <a:r>
              <a:rPr lang="lt-LT" sz="2400" b="1" dirty="0" smtClean="0"/>
              <a:t>Pasiektas realus rezultatas</a:t>
            </a:r>
          </a:p>
          <a:p>
            <a:pPr algn="ctr"/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18212"/>
              </p:ext>
            </p:extLst>
          </p:nvPr>
        </p:nvGraphicFramePr>
        <p:xfrm>
          <a:off x="2080260" y="205741"/>
          <a:ext cx="9875520" cy="6376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8806"/>
                <a:gridCol w="4926714"/>
              </a:tblGrid>
              <a:tr h="994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m.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m.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92% mokinių teigia, kad mokytojai informuoja tėvus apie tai, kaip sekasi mokykloje.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91% mokinių teigia, kad mokytojai informuoja tėvus apie tai, kaip sekasi mokykloje.</a:t>
                      </a:r>
                    </a:p>
                  </a:txBody>
                  <a:tcPr marL="68580" marR="68580" marT="0" marB="0"/>
                </a:tc>
              </a:tr>
              <a:tr h="89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90% mokinių teigia, kad mokytojai mokslo metų eigoje aptaria jų mokymosi pažangą, paaiškina, pataria, kaip galėtų geriau mokytis.</a:t>
                      </a: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92% mokinių teigia, kad mokytojai mokslo metų eigoje aptaria jų mokymosi pažangą, paaiškina, pataria, kaip galėtų geriau mokytis.</a:t>
                      </a: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5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75% mokinių teigia, kad mokytojai norėtų žinoti, kaip vertiname pamokas.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88% mokinių teigia, kad mokytojai norėtų žinoti, kaip vertiname pamokas.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83% mokinių teigia, kad mokytojai nelygina pasiekimų ir pažymių su kitų klasės mokinių pasiekimais, o lygina tik ankstesnius asmeninius pasiekimus su dabartiniais.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88% mokinių teigia, kad mokytojai nelygina pasiekimų ir pažymių su kitų klasės mokinių pasiekimais, o lygina tik ankstesnius asmeninius pasiekimus su dabartiniais.</a:t>
                      </a:r>
                    </a:p>
                  </a:txBody>
                  <a:tcPr marL="68580" marR="68580" marT="0" marB="0"/>
                </a:tc>
              </a:tr>
              <a:tr h="797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96% mokinių teigia, kad jei ko nors per pamoką nesupranta, gali paklausti mokytojo.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96% mokinių teigia, kad jei ko nors per pamoką nesupranta, gali paklausti mokytojo.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6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56% mokinių teigia, kad nebūna taip, jog tą pačią dieną kelių pamokų metu reikia rašyti kontrolinį darbą.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68% mokinių teigia, kad nebūna taip, jog tą pačią dieną kelių pamokų metu reikia rašyti kontrolinį darbą.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Stiprybės: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537277"/>
              </p:ext>
            </p:extLst>
          </p:nvPr>
        </p:nvGraphicFramePr>
        <p:xfrm>
          <a:off x="838200" y="1158240"/>
          <a:ext cx="1068324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3240"/>
              </a:tblGrid>
              <a:tr h="5222240">
                <a:tc>
                  <a:txBody>
                    <a:bodyPr/>
                    <a:lstStyle/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1. 91%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moksleivių teigia, kad mokytojai laikosi vienodos mokinių vertinimo tvarkos.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2. 92%  mokinių teigia, kad su mokytojais nuolat aptaria, ko turi išmokti per pusmetį.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3. 92%  mokinių teigia, kad mokytojas suprantamai pasako, kokių tikslų mes turime pasiekti per pamokas.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4. 96% mokinių teigia, kad žino, ką turi mokėti, kai baigia nagrinėti temą.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5.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 mokinių teigia, kad prieš kontrolinius darbus mokytojai pasako, kaip vertins rezultatus.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6. 95% mokinių teigia, kad mokytojai, skirdami kontrolines užduotis, kurios dar nebus vertinamos pažymiais, suteikia galimybę nuodugniai pakartoti tam tikrus dalykus.  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7. 95% mokinių teigia, kad iš mokytojų rašomų pažymių už atsakinėjimą pamokų metu, už kontrolinius ir savarankiškus darbus supranta, kokias temas reikėtų dar kartą pasikartoti.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8. 91% mokinių teigia, kad mokytojai informuoja tėvus apie tai, kaip sekasi mokykloje.</a:t>
                      </a:r>
                    </a:p>
                    <a:p>
                      <a:pPr lvl="0"/>
                      <a:r>
                        <a:rPr lang="lt-LT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9</a:t>
                      </a: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90% mokinių teigia, kad mokytojai mokslo metų eigoje aptaria jų mokymosi pažangą, paaiškina, pataria, kaip galėtų geriau mokytis.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96%  mokinių</a:t>
                      </a:r>
                      <a:r>
                        <a:rPr lang="lt-LT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teigia, kad jei ko nors per pamoką nesupranta, gali paklausti mokytojo.</a:t>
                      </a:r>
                      <a:endParaRPr lang="lt-LT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lt-LT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Silpnybės</a:t>
            </a:r>
            <a:r>
              <a:rPr lang="lt-L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29433"/>
              </p:ext>
            </p:extLst>
          </p:nvPr>
        </p:nvGraphicFramePr>
        <p:xfrm>
          <a:off x="1470992" y="1510748"/>
          <a:ext cx="8706678" cy="462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6678"/>
              </a:tblGrid>
              <a:tr h="4624323">
                <a:tc>
                  <a:txBody>
                    <a:bodyPr/>
                    <a:lstStyle/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68% mokinių teigia, kad nebūna taip, jog tą pačią dieną kelių pamokų metu reikia rašyti kontrolinį darbą.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88% mokinių teigia, kad mokytojai norėtų žinoti, kaip vertiname pamokas.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88% mokinių teigia, kad mokytojai nelygina pasiekimų ir pažymių su kitų klasės mokinių pasiekimais, o lygina tik ankstesnius asmeninius pasiekimus su dabartiniais.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85%  mokinių teigia, kad mokytojai žino mano stiprybes.</a:t>
                      </a:r>
                    </a:p>
                    <a:p>
                      <a:pPr lvl="0"/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82%  mokinių teigia, kad mokytojai žino mano silpnybes.</a:t>
                      </a:r>
                    </a:p>
                    <a:p>
                      <a:endParaRPr lang="lt-LT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669" y="931026"/>
            <a:ext cx="9260378" cy="48495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Rekomendacijos:</a:t>
            </a: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Vadovautis mokinių pasiekimų ir pažangos vertinimo aprašu, akcentuojant kas yra kontrolinis darbas, savarankiškas darbas, projektinė veikla. </a:t>
            </a: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Tamo dienyne fiksuoti atsiskaitomųjų darbų laiką ir formą.</a:t>
            </a: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Naudoti  grįžtamojo ryšio įrankius pamokos įvertinimui, pasitelkiant mokyklų kokybės platformą www.iqesonline.lt.</a:t>
            </a: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NŠA duomenimis,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labai gerai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įvertintų,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 rodiklį „Vertinimas ugdant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patirties sklaida.</a:t>
            </a: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Sistemingai pildyti ,,Asmeninės ūgties“ knygeles 5-6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klasėse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Panaudoti skaitmeninio ugdymo(si) turinio rezultatų ir motyvavimo sistemas ( EMA, Eduka klasė).</a:t>
            </a:r>
          </a:p>
        </p:txBody>
      </p:sp>
    </p:spTree>
    <p:extLst>
      <p:ext uri="{BB962C8B-B14F-4D97-AF65-F5344CB8AC3E}">
        <p14:creationId xmlns:p14="http://schemas.microsoft.com/office/powerpoint/2010/main" val="29255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1840" y="256033"/>
            <a:ext cx="5541264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lt-LT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Plačiojo įsivertinimo išvados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60055"/>
              </p:ext>
            </p:extLst>
          </p:nvPr>
        </p:nvGraphicFramePr>
        <p:xfrm>
          <a:off x="548640" y="1028700"/>
          <a:ext cx="11269980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3356"/>
                <a:gridCol w="5726624"/>
              </a:tblGrid>
              <a:tr h="630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Privalumai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 aukščiausios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vertės)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Trūkumai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 žemiausios 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vertės)</a:t>
                      </a:r>
                      <a:r>
                        <a:rPr lang="lt-LT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  <a:tr h="94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Pastatas ir jo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aplinka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Estetiškumas.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Ergonomiškumas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-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3,6)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Lyderystė (Pasidalyta lyderystė. Lyderystė mokymuisi. Įsipareigojimas susitarimams) –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3,2)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  <a:tr h="94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Įranga ir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priemonės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(Įvairovė. Šiuolaikiškumas) -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3,6)</a:t>
                      </a:r>
                      <a:endParaRPr lang="en-US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Mokinių įsivertinimas ( Dialogas vertinant. Įsivertinimas kaip savivoka)</a:t>
                      </a:r>
                      <a:r>
                        <a:rPr lang="lt-LT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3,1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  <a:tr h="94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Nuolatinis profesinis tobulėjimas (Reiklumas sau. Aktualumas ir nuoseklumas) - 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3,5)</a:t>
                      </a:r>
                      <a:endParaRPr lang="en-US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Mokymasis (</a:t>
                      </a:r>
                      <a:r>
                        <a:rPr lang="lt-LT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Savivaldumas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mokantis. Mokymosi konstruktyvumas. Mokymosi socialumas) –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3,1)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  <a:tr h="946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Ugdymo planai ir tvarkaraščiai ( Planų naudingumas. Tvarkaraščių patogumas mokiniams) – 3,6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Vertinimas ugdymui ( Vertinimo kriterijų aiškumas. Vertinimo įvairovė. Pažangą skatinantis grįžtamasis ryšys)</a:t>
                      </a:r>
                      <a:r>
                        <a:rPr lang="lt-LT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3,3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  <a:tr h="94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Aplinkų </a:t>
                      </a:r>
                      <a:r>
                        <a:rPr lang="lt-LT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bendrakultūra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lt-LT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okinių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įtraukimas. Mokinių darbų demonstravimas) –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3,5)</a:t>
                      </a:r>
                      <a:endParaRPr lang="en-US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Mokymasis virtualioje aplinkoje (Tikslingumas. Įvairiapusiškumas.) 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lt-LT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( 2018 m. – 3,2)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4787" y="1032180"/>
            <a:ext cx="7543800" cy="414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t-LT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Tobulinti</a:t>
            </a:r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veiklos aspektai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2.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Vertinimas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ugdymui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Vertinimo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kriterijų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aiškumas.Vertinimo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įvairovė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Pažangą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skatinantis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grįžtamasis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ryšys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643" y="182880"/>
            <a:ext cx="10396331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t-L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Rodikliui tirti naudoti tokie šaltiniai: </a:t>
            </a: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Lietuvos Respublikos švietimo ir mokslo ministro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m.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 d. </a:t>
            </a: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įsakymu Nr. 2V-267 patvirtinta „Mokyklos, įgyvendinančios bendrojo ugdymo programas, veiklos kokybės įsivertinimo metodika“;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Instrumentai mokyklos veiklos kokybei įsivertinti ir tobulinti IQES online Lietuva anketa mokiniams „Vertinimas ugdymui 2020 m.“;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m.m</a:t>
            </a: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pamokų stebėjimo protokolai;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Mokytojo savianalizės ir veiklos tobulinimo anketos;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Mokytojų žodinė apklausa.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6624" y="662941"/>
            <a:ext cx="6414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Iliustracijos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pavyzdys</a:t>
            </a:r>
            <a:endParaRPr lang="en-US" sz="3200" dirty="0" smtClean="0">
              <a:latin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</a:endParaRPr>
          </a:p>
          <a:p>
            <a:pPr algn="ctr"/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74846"/>
              </p:ext>
            </p:extLst>
          </p:nvPr>
        </p:nvGraphicFramePr>
        <p:xfrm>
          <a:off x="2275837" y="2139143"/>
          <a:ext cx="8067042" cy="3538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521"/>
                <a:gridCol w="4033521"/>
              </a:tblGrid>
              <a:tr h="1271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Minimalus </a:t>
                      </a: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lauktas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rezultatas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Maksimalus </a:t>
                      </a: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lauktas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rezultatas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3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70%  mokinių teigia, kad mokytojai laikosi vienodos mokinių vertinimo tvarkos.</a:t>
                      </a: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lt-LT" sz="2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lt-LT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80%  mokinių teigia, kad mokytojai laikosi vienodos mokinių vertinimo tvarkos.</a:t>
                      </a:r>
                      <a:endParaRPr lang="lt-LT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9665" y="1346661"/>
            <a:ext cx="96427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Tikslas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Aptarti su mokiniais, ko iš jų tikimasi, koks turi būti gerai atliktas darbas, kokie vertinimo kriterijai, kada ir kaip yra taikomi.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5780"/>
            <a:ext cx="1645920" cy="2354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Times New Roman" panose="02020603050405020304" pitchFamily="18" charset="0"/>
            </a:endParaRPr>
          </a:p>
          <a:p>
            <a:pPr algn="ctr"/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Pasiektas realus rezultatas</a:t>
            </a:r>
          </a:p>
          <a:p>
            <a:pPr algn="ctr"/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66485"/>
              </p:ext>
            </p:extLst>
          </p:nvPr>
        </p:nvGraphicFramePr>
        <p:xfrm>
          <a:off x="1737360" y="477519"/>
          <a:ext cx="9784080" cy="623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3782"/>
                <a:gridCol w="4790298"/>
              </a:tblGrid>
              <a:tr h="1023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m.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m.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87%  mokinių teigia, kad mokytojai laikosi vienodos mokinių vertinimo tvarkos.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91%  mokinių teigia, kad mokytojai laikosi vienodos mokinių vertinimo tvarkos.</a:t>
                      </a:r>
                    </a:p>
                  </a:txBody>
                  <a:tcPr marL="68580" marR="68580" marT="0" marB="0"/>
                </a:tc>
              </a:tr>
              <a:tr h="68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86%  mokinių teigia, kad su mokytojais nuolat aptaria, ko turi išmokti per pusmetį.</a:t>
                      </a: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92%  mokinių teigia, kad su mokytojais nuolat aptaria, ko turi išmokti per pusmetį.</a:t>
                      </a: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16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91%  mokytojų suprantamai pasako, kokių tikslų mokiniai turi pasiekti per pamokas.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92%  mokytojų suprantamai pasako, kokių tikslų mokiniai turi pasiekti per pamokas.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mokinių teigia, kad žino, ką turi mokėti, kai baigia nagrinėti temą.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96% mokinių teigia, kad žino, ką turi mokėti, kai baigia nagrinėti temą.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mokinių teigia, kad prieš kontrolinius darbus mokytojai pasako, kaip vertins rezultatus.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 mokinių teigia, kad prieš kontrolinius darbus mokytojai pasako, kaip vertins rezultatus.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56% mokinių teigia, kad nebūna taip, jog tą pačią dieną kelių pamokų metu reikia rašyti kontrolinį darbą.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68% mokinių teigia, kad nebūna taip, jog tą pačią dieną kelių pamokų metu reikia rašyti kontrolinį darbą.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3287" y="1363287"/>
            <a:ext cx="10224655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Naudoti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derinti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skirtingus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vertinimo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būdus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siekiant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surinkti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pakankamai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informacijos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apie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mokinių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mokymosi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suteikiant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galimybę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kiekvienam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pasirodyti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7520"/>
            <a:ext cx="1897380" cy="244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Times New Roman" panose="02020603050405020304" pitchFamily="18" charset="0"/>
            </a:endParaRPr>
          </a:p>
          <a:p>
            <a:pPr algn="ctr"/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Pasiektas realus rezultatas</a:t>
            </a:r>
          </a:p>
          <a:p>
            <a:pPr algn="ctr"/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45039"/>
              </p:ext>
            </p:extLst>
          </p:nvPr>
        </p:nvGraphicFramePr>
        <p:xfrm>
          <a:off x="2125980" y="205741"/>
          <a:ext cx="9829800" cy="6377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5895"/>
                <a:gridCol w="4903905"/>
              </a:tblGrid>
              <a:tr h="92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m.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m.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97%  mokinių teigia, kad organizuojamos įvairių dalykų konsultacijos padeda geriau mokytis.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 mokinių teigia, kad organizuojamos įvairių dalykų konsultacijos padeda geriau mokytis.</a:t>
                      </a:r>
                    </a:p>
                  </a:txBody>
                  <a:tcPr marL="68580" marR="68580" marT="0" marB="0"/>
                </a:tc>
              </a:tr>
              <a:tr h="72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90%  mokinių teigia, kad mokytojai žino mano stiprybes.</a:t>
                      </a: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86%  mokinių teigia, kad mokytojai žino mano stiprybes.</a:t>
                      </a:r>
                      <a:endParaRPr lang="lt-LT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8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0%  mokinių teigia, kad mokytojai žino mano silpnybes.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2%  mokinių teigia, kad mokytojai žino mano silpnybes.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0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92% mokinių teigia, kad mokytojai, skirdami kontrolines užduotis, kurios dar nebus vertinamos pažymiais, suteikia galimybę nuodugniai pakartoti tam tikrus dalykus.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mokinių teigia, kad mokytojai, skirdami kontrolines užduotis, kurios dar nebus vertinamos pažymiais, suteikia galimybę nuodugniai pakartoti tam tikrus dalykus. </a:t>
                      </a:r>
                    </a:p>
                  </a:txBody>
                  <a:tcPr marL="68580" marR="68580" marT="0" marB="0"/>
                </a:tc>
              </a:tr>
              <a:tr h="990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mokinių teigia, kad mokytojai skiria kontrolinį darbą, norėdami išsiaiškinti, kaip gerai išmokome tam tikrą dalyką.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96% mokinių teigia, kad mokytojai skiria kontrolinį darbą, norėdami išsiaiškinti, kaip gerai išmokome tam tikrą dalyką.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4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mokinių teigia, kad iš mokytojų rašomų pažymių už atsakinėjimą pamokų metu, už kontrolinius ir savarankiškus darbus supranta, kokias temas reikėtų dar kartą pasikartoti.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mokinių teigia, kad iš mokytojų rašomų pažymių už atsakinėjimą pamokų metu, už kontrolinius ir savarankiškus darbus supranta, kokias temas reikėtų dar kartą pasikartoti.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9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1417</Words>
  <Application>Microsoft Office PowerPoint</Application>
  <PresentationFormat>Widescreen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    Kauno Milikonių progimnazijos įsivertinimas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Stiprybės: </vt:lpstr>
      <vt:lpstr> Silpnybės: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Kauno Milikonių pagrindinės mokyklos giluminis įsivertinimas</dc:title>
  <dc:creator>User</dc:creator>
  <cp:lastModifiedBy>Windows User</cp:lastModifiedBy>
  <cp:revision>129</cp:revision>
  <dcterms:created xsi:type="dcterms:W3CDTF">2017-08-30T07:40:29Z</dcterms:created>
  <dcterms:modified xsi:type="dcterms:W3CDTF">2021-02-22T08:37:08Z</dcterms:modified>
</cp:coreProperties>
</file>